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Lst>
  <p:notesMasterIdLst>
    <p:notesMasterId r:id="rId9"/>
  </p:notesMasterIdLst>
  <p:sldSz cx="14630400" cy="8229600"/>
  <p:notesSz cx="8229600" cy="14630400"/>
  <p:embeddedFontLst>
    <p:embeddedFont>
      <p:font typeface="Dela Gothic One"/>
      <p:regular r:id="rId14"/>
    </p:embeddedFont>
    <p:embeddedFont>
      <p:font typeface="Dela Gothic One"/>
      <p:regular r:id="rId15"/>
    </p:embeddedFont>
    <p:embeddedFont>
      <p:font typeface="DM Sans"/>
      <p:regular r:id="rId16"/>
    </p:embeddedFont>
    <p:embeddedFont>
      <p:font typeface="DM Sans"/>
      <p:regular r:id="rId17"/>
    </p:embeddedFont>
    <p:embeddedFont>
      <p:font typeface="DM Sans"/>
      <p:regular r:id="rId18"/>
    </p:embeddedFont>
    <p:embeddedFont>
      <p:font typeface="DM Sans"/>
      <p:regular r:id="rId19"/>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4" Type="http://schemas.openxmlformats.org/officeDocument/2006/relationships/font" Target="fonts/font1.fntdata"/><Relationship Id="rId15" Type="http://schemas.openxmlformats.org/officeDocument/2006/relationships/font" Target="fonts/font2.fntdata"/><Relationship Id="rId16" Type="http://schemas.openxmlformats.org/officeDocument/2006/relationships/font" Target="fonts/font3.fntdata"/><Relationship Id="rId17" Type="http://schemas.openxmlformats.org/officeDocument/2006/relationships/font" Target="fonts/font4.fntdata"/><Relationship Id="rId18" Type="http://schemas.openxmlformats.org/officeDocument/2006/relationships/font" Target="fonts/font5.fntdata"/><Relationship Id="rId19" Type="http://schemas.openxmlformats.org/officeDocument/2006/relationships/font" Target="fonts/font6.fntdata"/></Relationships>
</file>

<file path=ppt/media/>
</file>

<file path=ppt/media/image-1-1.png>
</file>

<file path=ppt/media/image-1002-1.png>
</file>

<file path=ppt/media/image-1002-2.png>
</file>

<file path=ppt/media/image-1003-1.png>
</file>

<file path=ppt/media/image-1003-2.png>
</file>

<file path=ppt/media/image-1004-1.png>
</file>

<file path=ppt/media/image-1004-2.png>
</file>

<file path=ppt/media/image-1005-1.png>
</file>

<file path=ppt/media/image-1005-2.png>
</file>

<file path=ppt/media/image-1006-1.png>
</file>

<file path=ppt/media/image-1006-2.png>
</file>

<file path=ppt/media/image-1007-1.png>
</file>

<file path=ppt/media/image-1007-2.png>
</file>

<file path=ppt/media/image-1008-1.png>
</file>

<file path=ppt/media/image-1008-2.png>
</file>

<file path=ppt/media/image-6-1.png>
</file>

<file path=ppt/media/image-6-2.png>
</file>

<file path=ppt/media/image-6-3.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2-1.png"/><Relationship Id="rId2" Type="http://schemas.openxmlformats.org/officeDocument/2006/relationships/image" Target="../media/image-1002-2.png"/><Relationship Id="rId4"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3-1.png"/><Relationship Id="rId2" Type="http://schemas.openxmlformats.org/officeDocument/2006/relationships/image" Target="../media/image-1003-2.png"/><Relationship Id="rId4"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4-1.png"/><Relationship Id="rId2" Type="http://schemas.openxmlformats.org/officeDocument/2006/relationships/image" Target="../media/image-1004-2.png"/><Relationship Id="rId4"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5-1.png"/><Relationship Id="rId2" Type="http://schemas.openxmlformats.org/officeDocument/2006/relationships/image" Target="../media/image-1005-2.png"/><Relationship Id="rId4"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6-1.png"/><Relationship Id="rId2" Type="http://schemas.openxmlformats.org/officeDocument/2006/relationships/image" Target="../media/image-1006-2.png"/><Relationship Id="rId4"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7-1.png"/><Relationship Id="rId2" Type="http://schemas.openxmlformats.org/officeDocument/2006/relationships/image" Target="../media/image-1007-2.png"/><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1" Type="http://schemas.openxmlformats.org/officeDocument/2006/relationships/image" Target="../media/image-1008-1.png"/><Relationship Id="rId2" Type="http://schemas.openxmlformats.org/officeDocument/2006/relationships/image" Target="../media/image-1008-2.png"/><Relationship Id="rId4"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A0A">
              <a:alpha val="95000"/>
            </a:srgbClr>
          </a:solidFill>
          <a:ln/>
        </p:spPr>
      </p:sp>
      <p:pic>
        <p:nvPicPr>
          <p:cNvPr id="4" name="Image 1" descr="preencoded.png">
            <a:hlinkClick r:id="rId3" tooltip=""/>
          </p:cNvPr>
          <p:cNvPicPr>
            <a:picLocks noChangeAspect="1"/>
          </p:cNvPicPr>
          <p:nvPr/>
        </p:nvPicPr>
        <p:blipFill>
          <a:blip r:embed="rId2"/>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3893582"/>
          </a:xfrm>
          <a:prstGeom prst="rect">
            <a:avLst/>
          </a:prstGeom>
        </p:spPr>
      </p:pic>
      <p:sp>
        <p:nvSpPr>
          <p:cNvPr id="3" name="Text 0"/>
          <p:cNvSpPr/>
          <p:nvPr/>
        </p:nvSpPr>
        <p:spPr>
          <a:xfrm>
            <a:off x="726758" y="4464963"/>
            <a:ext cx="13176885" cy="1885236"/>
          </a:xfrm>
          <a:prstGeom prst="rect">
            <a:avLst/>
          </a:prstGeom>
          <a:noFill/>
          <a:ln/>
        </p:spPr>
        <p:txBody>
          <a:bodyPr wrap="square" lIns="0" tIns="0" rIns="0" bIns="0" rtlCol="0" anchor="t"/>
          <a:lstStyle/>
          <a:p>
            <a:pPr indent="0" marL="0">
              <a:lnSpc>
                <a:spcPts val="7400"/>
              </a:lnSpc>
              <a:buNone/>
            </a:pPr>
            <a:r>
              <a:rPr lang="en-US" sz="5900" dirty="0">
                <a:solidFill>
                  <a:srgbClr val="FAEBEB"/>
                </a:solidFill>
                <a:latin typeface="Dela Gothic One" pitchFamily="34" charset="0"/>
                <a:ea typeface="Dela Gothic One" pitchFamily="34" charset="-122"/>
                <a:cs typeface="Dela Gothic One" pitchFamily="34" charset="-120"/>
              </a:rPr>
              <a:t>Building and Securing a Small Network</a:t>
            </a:r>
            <a:endParaRPr lang="en-US" sz="5900" dirty="0"/>
          </a:p>
        </p:txBody>
      </p:sp>
      <p:sp>
        <p:nvSpPr>
          <p:cNvPr id="4" name="Text 1"/>
          <p:cNvSpPr/>
          <p:nvPr/>
        </p:nvSpPr>
        <p:spPr>
          <a:xfrm>
            <a:off x="726758" y="6661666"/>
            <a:ext cx="13176885" cy="996553"/>
          </a:xfrm>
          <a:prstGeom prst="rect">
            <a:avLst/>
          </a:prstGeom>
          <a:noFill/>
          <a:ln/>
        </p:spPr>
        <p:txBody>
          <a:bodyPr wrap="square" lIns="0" tIns="0" rIns="0" bIns="0" rtlCol="0" anchor="t"/>
          <a:lstStyle/>
          <a:p>
            <a:pPr indent="0" marL="0">
              <a:lnSpc>
                <a:spcPts val="2600"/>
              </a:lnSpc>
              <a:buNone/>
            </a:pPr>
            <a:r>
              <a:rPr lang="en-US" sz="1600" dirty="0">
                <a:solidFill>
                  <a:srgbClr val="FFE5E5"/>
                </a:solidFill>
                <a:latin typeface="DM Sans" pitchFamily="34" charset="0"/>
                <a:ea typeface="DM Sans" pitchFamily="34" charset="-122"/>
                <a:cs typeface="DM Sans" pitchFamily="34" charset="-120"/>
              </a:rPr>
              <a:t>In this project, we designed, configured, secured, and tested a small network using Cisco devices. Our goal was to create a functional and secure network that could meet the needs of a small organization. Throughout the four-week process, we tackled various challenges and implemented industry-standard techniques to ensure the network's reliability and protection.</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13780" y="722828"/>
            <a:ext cx="5431631" cy="670917"/>
          </a:xfrm>
          <a:prstGeom prst="rect">
            <a:avLst/>
          </a:prstGeom>
          <a:noFill/>
          <a:ln/>
        </p:spPr>
        <p:txBody>
          <a:bodyPr wrap="none" lIns="0" tIns="0" rIns="0" bIns="0" rtlCol="0" anchor="t"/>
          <a:lstStyle/>
          <a:p>
            <a:pPr indent="0" marL="0">
              <a:lnSpc>
                <a:spcPts val="5250"/>
              </a:lnSpc>
              <a:buNone/>
            </a:pPr>
            <a:r>
              <a:rPr lang="en-US" sz="4200" dirty="0">
                <a:solidFill>
                  <a:srgbClr val="FAEBEB"/>
                </a:solidFill>
                <a:latin typeface="Dela Gothic One" pitchFamily="34" charset="0"/>
                <a:ea typeface="Dela Gothic One" pitchFamily="34" charset="-122"/>
                <a:cs typeface="Dela Gothic One" pitchFamily="34" charset="-120"/>
              </a:rPr>
              <a:t>Project Overview</a:t>
            </a:r>
            <a:endParaRPr lang="en-US" sz="4200" dirty="0"/>
          </a:p>
        </p:txBody>
      </p:sp>
      <p:sp>
        <p:nvSpPr>
          <p:cNvPr id="3" name="Shape 1"/>
          <p:cNvSpPr/>
          <p:nvPr/>
        </p:nvSpPr>
        <p:spPr>
          <a:xfrm>
            <a:off x="713780" y="4491038"/>
            <a:ext cx="13202841" cy="22860"/>
          </a:xfrm>
          <a:prstGeom prst="roundRect">
            <a:avLst>
              <a:gd name="adj" fmla="val 374701"/>
            </a:avLst>
          </a:prstGeom>
          <a:solidFill>
            <a:srgbClr val="8D2424"/>
          </a:solidFill>
          <a:ln/>
        </p:spPr>
      </p:sp>
      <p:sp>
        <p:nvSpPr>
          <p:cNvPr id="4" name="Shape 2"/>
          <p:cNvSpPr/>
          <p:nvPr/>
        </p:nvSpPr>
        <p:spPr>
          <a:xfrm>
            <a:off x="3281720" y="3777258"/>
            <a:ext cx="22860" cy="713780"/>
          </a:xfrm>
          <a:prstGeom prst="roundRect">
            <a:avLst>
              <a:gd name="adj" fmla="val 374701"/>
            </a:avLst>
          </a:prstGeom>
          <a:solidFill>
            <a:srgbClr val="8D2424"/>
          </a:solidFill>
          <a:ln/>
        </p:spPr>
      </p:sp>
      <p:sp>
        <p:nvSpPr>
          <p:cNvPr id="5" name="Shape 3"/>
          <p:cNvSpPr/>
          <p:nvPr/>
        </p:nvSpPr>
        <p:spPr>
          <a:xfrm>
            <a:off x="3063716" y="4261604"/>
            <a:ext cx="458867" cy="458867"/>
          </a:xfrm>
          <a:prstGeom prst="roundRect">
            <a:avLst>
              <a:gd name="adj" fmla="val 18667"/>
            </a:avLst>
          </a:prstGeom>
          <a:solidFill>
            <a:srgbClr val="740B0B"/>
          </a:solidFill>
          <a:ln w="7620">
            <a:solidFill>
              <a:srgbClr val="8D2424"/>
            </a:solidFill>
            <a:prstDash val="solid"/>
          </a:ln>
        </p:spPr>
      </p:sp>
      <p:sp>
        <p:nvSpPr>
          <p:cNvPr id="6" name="Text 4"/>
          <p:cNvSpPr/>
          <p:nvPr/>
        </p:nvSpPr>
        <p:spPr>
          <a:xfrm>
            <a:off x="3198495" y="4329946"/>
            <a:ext cx="189309" cy="322064"/>
          </a:xfrm>
          <a:prstGeom prst="rect">
            <a:avLst/>
          </a:prstGeom>
          <a:noFill/>
          <a:ln/>
        </p:spPr>
        <p:txBody>
          <a:bodyPr wrap="none" lIns="0" tIns="0" rIns="0" bIns="0" rtlCol="0" anchor="t"/>
          <a:lstStyle/>
          <a:p>
            <a:pPr algn="ctr" indent="0" marL="0">
              <a:lnSpc>
                <a:spcPts val="2500"/>
              </a:lnSpc>
              <a:buNone/>
            </a:pPr>
            <a:r>
              <a:rPr lang="en-US" sz="2500" dirty="0">
                <a:solidFill>
                  <a:srgbClr val="FFE5E5"/>
                </a:solidFill>
                <a:latin typeface="Dela Gothic One" pitchFamily="34" charset="0"/>
                <a:ea typeface="Dela Gothic One" pitchFamily="34" charset="-122"/>
                <a:cs typeface="Dela Gothic One" pitchFamily="34" charset="-120"/>
              </a:rPr>
              <a:t>1</a:t>
            </a:r>
            <a:endParaRPr lang="en-US" sz="2500" dirty="0"/>
          </a:p>
        </p:txBody>
      </p:sp>
      <p:sp>
        <p:nvSpPr>
          <p:cNvPr id="7" name="Text 5"/>
          <p:cNvSpPr/>
          <p:nvPr/>
        </p:nvSpPr>
        <p:spPr>
          <a:xfrm>
            <a:off x="917615" y="1801535"/>
            <a:ext cx="4751070" cy="670798"/>
          </a:xfrm>
          <a:prstGeom prst="rect">
            <a:avLst/>
          </a:prstGeom>
          <a:noFill/>
          <a:ln/>
        </p:spPr>
        <p:txBody>
          <a:bodyPr wrap="square" lIns="0" tIns="0" rIns="0" bIns="0" rtlCol="0" anchor="t"/>
          <a:lstStyle/>
          <a:p>
            <a:pPr algn="ctr" indent="0" marL="0">
              <a:lnSpc>
                <a:spcPts val="2600"/>
              </a:lnSpc>
              <a:buNone/>
            </a:pPr>
            <a:r>
              <a:rPr lang="en-US" sz="2100" dirty="0">
                <a:solidFill>
                  <a:srgbClr val="FFE5E5"/>
                </a:solidFill>
                <a:latin typeface="Dela Gothic One" pitchFamily="34" charset="0"/>
                <a:ea typeface="Dela Gothic One" pitchFamily="34" charset="-122"/>
                <a:cs typeface="Dela Gothic One" pitchFamily="34" charset="-120"/>
              </a:rPr>
              <a:t>Week 1: Network Design and Configuration</a:t>
            </a:r>
            <a:endParaRPr lang="en-US" sz="2100" dirty="0"/>
          </a:p>
        </p:txBody>
      </p:sp>
      <p:sp>
        <p:nvSpPr>
          <p:cNvPr id="8" name="Text 6"/>
          <p:cNvSpPr/>
          <p:nvPr/>
        </p:nvSpPr>
        <p:spPr>
          <a:xfrm>
            <a:off x="917615" y="2594610"/>
            <a:ext cx="4751070" cy="978694"/>
          </a:xfrm>
          <a:prstGeom prst="rect">
            <a:avLst/>
          </a:prstGeom>
          <a:noFill/>
          <a:ln/>
        </p:spPr>
        <p:txBody>
          <a:bodyPr wrap="square" lIns="0" tIns="0" rIns="0" bIns="0" rtlCol="0" anchor="t"/>
          <a:lstStyle/>
          <a:p>
            <a:pPr algn="ctr" indent="0" marL="0">
              <a:lnSpc>
                <a:spcPts val="2550"/>
              </a:lnSpc>
              <a:buNone/>
            </a:pPr>
            <a:r>
              <a:rPr lang="en-US" sz="1600" dirty="0">
                <a:solidFill>
                  <a:srgbClr val="FFE5E5"/>
                </a:solidFill>
                <a:latin typeface="DM Sans" pitchFamily="34" charset="0"/>
                <a:ea typeface="DM Sans" pitchFamily="34" charset="-122"/>
                <a:cs typeface="DM Sans" pitchFamily="34" charset="-120"/>
              </a:rPr>
              <a:t>We started by designing the network topology, creating an IP addressing scheme, and configuring the routers and switches with initial setup scripts.</a:t>
            </a:r>
            <a:endParaRPr lang="en-US" sz="1600" dirty="0"/>
          </a:p>
        </p:txBody>
      </p:sp>
      <p:sp>
        <p:nvSpPr>
          <p:cNvPr id="9" name="Shape 7"/>
          <p:cNvSpPr/>
          <p:nvPr/>
        </p:nvSpPr>
        <p:spPr>
          <a:xfrm>
            <a:off x="5963007" y="4491038"/>
            <a:ext cx="22860" cy="713780"/>
          </a:xfrm>
          <a:prstGeom prst="roundRect">
            <a:avLst>
              <a:gd name="adj" fmla="val 374701"/>
            </a:avLst>
          </a:prstGeom>
          <a:solidFill>
            <a:srgbClr val="8D2424"/>
          </a:solidFill>
          <a:ln/>
        </p:spPr>
      </p:sp>
      <p:sp>
        <p:nvSpPr>
          <p:cNvPr id="10" name="Shape 8"/>
          <p:cNvSpPr/>
          <p:nvPr/>
        </p:nvSpPr>
        <p:spPr>
          <a:xfrm>
            <a:off x="5745004" y="4261604"/>
            <a:ext cx="458867" cy="458867"/>
          </a:xfrm>
          <a:prstGeom prst="roundRect">
            <a:avLst>
              <a:gd name="adj" fmla="val 18667"/>
            </a:avLst>
          </a:prstGeom>
          <a:solidFill>
            <a:srgbClr val="740B0B"/>
          </a:solidFill>
          <a:ln w="7620">
            <a:solidFill>
              <a:srgbClr val="8D2424"/>
            </a:solidFill>
            <a:prstDash val="solid"/>
          </a:ln>
        </p:spPr>
      </p:sp>
      <p:sp>
        <p:nvSpPr>
          <p:cNvPr id="11" name="Text 9"/>
          <p:cNvSpPr/>
          <p:nvPr/>
        </p:nvSpPr>
        <p:spPr>
          <a:xfrm>
            <a:off x="5840016" y="4329946"/>
            <a:ext cx="268843" cy="322064"/>
          </a:xfrm>
          <a:prstGeom prst="rect">
            <a:avLst/>
          </a:prstGeom>
          <a:noFill/>
          <a:ln/>
        </p:spPr>
        <p:txBody>
          <a:bodyPr wrap="none" lIns="0" tIns="0" rIns="0" bIns="0" rtlCol="0" anchor="t"/>
          <a:lstStyle/>
          <a:p>
            <a:pPr algn="ctr" indent="0" marL="0">
              <a:lnSpc>
                <a:spcPts val="2500"/>
              </a:lnSpc>
              <a:buNone/>
            </a:pPr>
            <a:r>
              <a:rPr lang="en-US" sz="2500" dirty="0">
                <a:solidFill>
                  <a:srgbClr val="FFE5E5"/>
                </a:solidFill>
                <a:latin typeface="Dela Gothic One" pitchFamily="34" charset="0"/>
                <a:ea typeface="Dela Gothic One" pitchFamily="34" charset="-122"/>
                <a:cs typeface="Dela Gothic One" pitchFamily="34" charset="-120"/>
              </a:rPr>
              <a:t>2</a:t>
            </a:r>
            <a:endParaRPr lang="en-US" sz="2500" dirty="0"/>
          </a:p>
        </p:txBody>
      </p:sp>
      <p:sp>
        <p:nvSpPr>
          <p:cNvPr id="12" name="Text 10"/>
          <p:cNvSpPr/>
          <p:nvPr/>
        </p:nvSpPr>
        <p:spPr>
          <a:xfrm>
            <a:off x="3598902" y="5408771"/>
            <a:ext cx="4751189" cy="670798"/>
          </a:xfrm>
          <a:prstGeom prst="rect">
            <a:avLst/>
          </a:prstGeom>
          <a:noFill/>
          <a:ln/>
        </p:spPr>
        <p:txBody>
          <a:bodyPr wrap="square" lIns="0" tIns="0" rIns="0" bIns="0" rtlCol="0" anchor="t"/>
          <a:lstStyle/>
          <a:p>
            <a:pPr algn="ctr" indent="0" marL="0">
              <a:lnSpc>
                <a:spcPts val="2600"/>
              </a:lnSpc>
              <a:buNone/>
            </a:pPr>
            <a:r>
              <a:rPr lang="en-US" sz="2100" dirty="0">
                <a:solidFill>
                  <a:srgbClr val="FFE5E5"/>
                </a:solidFill>
                <a:latin typeface="Dela Gothic One" pitchFamily="34" charset="0"/>
                <a:ea typeface="Dela Gothic One" pitchFamily="34" charset="-122"/>
                <a:cs typeface="Dela Gothic One" pitchFamily="34" charset="-120"/>
              </a:rPr>
              <a:t>Week 2: VLANs and Inter-VLAN Routing</a:t>
            </a:r>
            <a:endParaRPr lang="en-US" sz="2100" dirty="0"/>
          </a:p>
        </p:txBody>
      </p:sp>
      <p:sp>
        <p:nvSpPr>
          <p:cNvPr id="13" name="Text 11"/>
          <p:cNvSpPr/>
          <p:nvPr/>
        </p:nvSpPr>
        <p:spPr>
          <a:xfrm>
            <a:off x="3598902" y="6201847"/>
            <a:ext cx="4751189" cy="1304925"/>
          </a:xfrm>
          <a:prstGeom prst="rect">
            <a:avLst/>
          </a:prstGeom>
          <a:noFill/>
          <a:ln/>
        </p:spPr>
        <p:txBody>
          <a:bodyPr wrap="square" lIns="0" tIns="0" rIns="0" bIns="0" rtlCol="0" anchor="t"/>
          <a:lstStyle/>
          <a:p>
            <a:pPr algn="ctr" indent="0" marL="0">
              <a:lnSpc>
                <a:spcPts val="2550"/>
              </a:lnSpc>
              <a:buNone/>
            </a:pPr>
            <a:r>
              <a:rPr lang="en-US" sz="1600" dirty="0">
                <a:solidFill>
                  <a:srgbClr val="FFE5E5"/>
                </a:solidFill>
                <a:latin typeface="DM Sans" pitchFamily="34" charset="0"/>
                <a:ea typeface="DM Sans" pitchFamily="34" charset="-122"/>
                <a:cs typeface="DM Sans" pitchFamily="34" charset="-120"/>
              </a:rPr>
              <a:t>In the second week, we implemented VLANs across the network and configured VLAN trunks between switches, setting up inter-VLAN routing using the Router-on-a-Stick method.</a:t>
            </a:r>
            <a:endParaRPr lang="en-US" sz="1600" dirty="0"/>
          </a:p>
        </p:txBody>
      </p:sp>
      <p:sp>
        <p:nvSpPr>
          <p:cNvPr id="14" name="Shape 12"/>
          <p:cNvSpPr/>
          <p:nvPr/>
        </p:nvSpPr>
        <p:spPr>
          <a:xfrm>
            <a:off x="8644295" y="3777258"/>
            <a:ext cx="22860" cy="713780"/>
          </a:xfrm>
          <a:prstGeom prst="roundRect">
            <a:avLst>
              <a:gd name="adj" fmla="val 374701"/>
            </a:avLst>
          </a:prstGeom>
          <a:solidFill>
            <a:srgbClr val="8D2424"/>
          </a:solidFill>
          <a:ln/>
        </p:spPr>
      </p:sp>
      <p:sp>
        <p:nvSpPr>
          <p:cNvPr id="15" name="Shape 13"/>
          <p:cNvSpPr/>
          <p:nvPr/>
        </p:nvSpPr>
        <p:spPr>
          <a:xfrm>
            <a:off x="8426291" y="4261604"/>
            <a:ext cx="458867" cy="458867"/>
          </a:xfrm>
          <a:prstGeom prst="roundRect">
            <a:avLst>
              <a:gd name="adj" fmla="val 18667"/>
            </a:avLst>
          </a:prstGeom>
          <a:solidFill>
            <a:srgbClr val="740B0B"/>
          </a:solidFill>
          <a:ln w="7620">
            <a:solidFill>
              <a:srgbClr val="8D2424"/>
            </a:solidFill>
            <a:prstDash val="solid"/>
          </a:ln>
        </p:spPr>
      </p:sp>
      <p:sp>
        <p:nvSpPr>
          <p:cNvPr id="16" name="Text 14"/>
          <p:cNvSpPr/>
          <p:nvPr/>
        </p:nvSpPr>
        <p:spPr>
          <a:xfrm>
            <a:off x="8513802" y="4329946"/>
            <a:ext cx="283726" cy="322064"/>
          </a:xfrm>
          <a:prstGeom prst="rect">
            <a:avLst/>
          </a:prstGeom>
          <a:noFill/>
          <a:ln/>
        </p:spPr>
        <p:txBody>
          <a:bodyPr wrap="none" lIns="0" tIns="0" rIns="0" bIns="0" rtlCol="0" anchor="t"/>
          <a:lstStyle/>
          <a:p>
            <a:pPr algn="ctr" indent="0" marL="0">
              <a:lnSpc>
                <a:spcPts val="2500"/>
              </a:lnSpc>
              <a:buNone/>
            </a:pPr>
            <a:r>
              <a:rPr lang="en-US" sz="2500" dirty="0">
                <a:solidFill>
                  <a:srgbClr val="FFE5E5"/>
                </a:solidFill>
                <a:latin typeface="Dela Gothic One" pitchFamily="34" charset="0"/>
                <a:ea typeface="Dela Gothic One" pitchFamily="34" charset="-122"/>
                <a:cs typeface="Dela Gothic One" pitchFamily="34" charset="-120"/>
              </a:rPr>
              <a:t>3</a:t>
            </a:r>
            <a:endParaRPr lang="en-US" sz="2500" dirty="0"/>
          </a:p>
        </p:txBody>
      </p:sp>
      <p:sp>
        <p:nvSpPr>
          <p:cNvPr id="17" name="Text 15"/>
          <p:cNvSpPr/>
          <p:nvPr/>
        </p:nvSpPr>
        <p:spPr>
          <a:xfrm>
            <a:off x="6280190" y="1801535"/>
            <a:ext cx="4751189" cy="670798"/>
          </a:xfrm>
          <a:prstGeom prst="rect">
            <a:avLst/>
          </a:prstGeom>
          <a:noFill/>
          <a:ln/>
        </p:spPr>
        <p:txBody>
          <a:bodyPr wrap="square" lIns="0" tIns="0" rIns="0" bIns="0" rtlCol="0" anchor="t"/>
          <a:lstStyle/>
          <a:p>
            <a:pPr algn="ctr" indent="0" marL="0">
              <a:lnSpc>
                <a:spcPts val="2600"/>
              </a:lnSpc>
              <a:buNone/>
            </a:pPr>
            <a:r>
              <a:rPr lang="en-US" sz="2100" dirty="0">
                <a:solidFill>
                  <a:srgbClr val="FFE5E5"/>
                </a:solidFill>
                <a:latin typeface="Dela Gothic One" pitchFamily="34" charset="0"/>
                <a:ea typeface="Dela Gothic One" pitchFamily="34" charset="-122"/>
                <a:cs typeface="Dela Gothic One" pitchFamily="34" charset="-120"/>
              </a:rPr>
              <a:t>Week 3: Network Security Implementation</a:t>
            </a:r>
            <a:endParaRPr lang="en-US" sz="2100" dirty="0"/>
          </a:p>
        </p:txBody>
      </p:sp>
      <p:sp>
        <p:nvSpPr>
          <p:cNvPr id="18" name="Text 16"/>
          <p:cNvSpPr/>
          <p:nvPr/>
        </p:nvSpPr>
        <p:spPr>
          <a:xfrm>
            <a:off x="6280190" y="2594610"/>
            <a:ext cx="4751189" cy="978694"/>
          </a:xfrm>
          <a:prstGeom prst="rect">
            <a:avLst/>
          </a:prstGeom>
          <a:noFill/>
          <a:ln/>
        </p:spPr>
        <p:txBody>
          <a:bodyPr wrap="square" lIns="0" tIns="0" rIns="0" bIns="0" rtlCol="0" anchor="t"/>
          <a:lstStyle/>
          <a:p>
            <a:pPr algn="ctr" indent="0" marL="0">
              <a:lnSpc>
                <a:spcPts val="2550"/>
              </a:lnSpc>
              <a:buNone/>
            </a:pPr>
            <a:r>
              <a:rPr lang="en-US" sz="1600" dirty="0">
                <a:solidFill>
                  <a:srgbClr val="FFE5E5"/>
                </a:solidFill>
                <a:latin typeface="DM Sans" pitchFamily="34" charset="0"/>
                <a:ea typeface="DM Sans" pitchFamily="34" charset="-122"/>
                <a:cs typeface="DM Sans" pitchFamily="34" charset="-120"/>
              </a:rPr>
              <a:t>During the third week, we focused on securing the network by implementing port security, creating Access Control Lists (ACLs).</a:t>
            </a:r>
            <a:endParaRPr lang="en-US" sz="1600" dirty="0"/>
          </a:p>
        </p:txBody>
      </p:sp>
      <p:sp>
        <p:nvSpPr>
          <p:cNvPr id="19" name="Shape 17"/>
          <p:cNvSpPr/>
          <p:nvPr/>
        </p:nvSpPr>
        <p:spPr>
          <a:xfrm>
            <a:off x="11325701" y="4491038"/>
            <a:ext cx="22860" cy="713780"/>
          </a:xfrm>
          <a:prstGeom prst="roundRect">
            <a:avLst>
              <a:gd name="adj" fmla="val 374701"/>
            </a:avLst>
          </a:prstGeom>
          <a:solidFill>
            <a:srgbClr val="8D2424"/>
          </a:solidFill>
          <a:ln/>
        </p:spPr>
      </p:sp>
      <p:sp>
        <p:nvSpPr>
          <p:cNvPr id="20" name="Shape 18"/>
          <p:cNvSpPr/>
          <p:nvPr/>
        </p:nvSpPr>
        <p:spPr>
          <a:xfrm>
            <a:off x="11107698" y="4261604"/>
            <a:ext cx="458867" cy="458867"/>
          </a:xfrm>
          <a:prstGeom prst="roundRect">
            <a:avLst>
              <a:gd name="adj" fmla="val 18667"/>
            </a:avLst>
          </a:prstGeom>
          <a:solidFill>
            <a:srgbClr val="740B0B"/>
          </a:solidFill>
          <a:ln w="7620">
            <a:solidFill>
              <a:srgbClr val="8D2424"/>
            </a:solidFill>
            <a:prstDash val="solid"/>
          </a:ln>
        </p:spPr>
      </p:sp>
      <p:sp>
        <p:nvSpPr>
          <p:cNvPr id="21" name="Text 19"/>
          <p:cNvSpPr/>
          <p:nvPr/>
        </p:nvSpPr>
        <p:spPr>
          <a:xfrm>
            <a:off x="11188303" y="4329946"/>
            <a:ext cx="297537" cy="322064"/>
          </a:xfrm>
          <a:prstGeom prst="rect">
            <a:avLst/>
          </a:prstGeom>
          <a:noFill/>
          <a:ln/>
        </p:spPr>
        <p:txBody>
          <a:bodyPr wrap="none" lIns="0" tIns="0" rIns="0" bIns="0" rtlCol="0" anchor="t"/>
          <a:lstStyle/>
          <a:p>
            <a:pPr algn="ctr" indent="0" marL="0">
              <a:lnSpc>
                <a:spcPts val="2500"/>
              </a:lnSpc>
              <a:buNone/>
            </a:pPr>
            <a:r>
              <a:rPr lang="en-US" sz="2500" dirty="0">
                <a:solidFill>
                  <a:srgbClr val="FFE5E5"/>
                </a:solidFill>
                <a:latin typeface="Dela Gothic One" pitchFamily="34" charset="0"/>
                <a:ea typeface="Dela Gothic One" pitchFamily="34" charset="-122"/>
                <a:cs typeface="Dela Gothic One" pitchFamily="34" charset="-120"/>
              </a:rPr>
              <a:t>4</a:t>
            </a:r>
            <a:endParaRPr lang="en-US" sz="2500" dirty="0"/>
          </a:p>
        </p:txBody>
      </p:sp>
      <p:sp>
        <p:nvSpPr>
          <p:cNvPr id="22" name="Text 20"/>
          <p:cNvSpPr/>
          <p:nvPr/>
        </p:nvSpPr>
        <p:spPr>
          <a:xfrm>
            <a:off x="8961596" y="5408771"/>
            <a:ext cx="4751189" cy="670798"/>
          </a:xfrm>
          <a:prstGeom prst="rect">
            <a:avLst/>
          </a:prstGeom>
          <a:noFill/>
          <a:ln/>
        </p:spPr>
        <p:txBody>
          <a:bodyPr wrap="square" lIns="0" tIns="0" rIns="0" bIns="0" rtlCol="0" anchor="t"/>
          <a:lstStyle/>
          <a:p>
            <a:pPr algn="ctr" indent="0" marL="0">
              <a:lnSpc>
                <a:spcPts val="2600"/>
              </a:lnSpc>
              <a:buNone/>
            </a:pPr>
            <a:r>
              <a:rPr lang="en-US" sz="2100" dirty="0">
                <a:solidFill>
                  <a:srgbClr val="FFE5E5"/>
                </a:solidFill>
                <a:latin typeface="Dela Gothic One" pitchFamily="34" charset="0"/>
                <a:ea typeface="Dela Gothic One" pitchFamily="34" charset="-122"/>
                <a:cs typeface="Dela Gothic One" pitchFamily="34" charset="-120"/>
              </a:rPr>
              <a:t>Week 4: Final Testing and Reporting</a:t>
            </a:r>
            <a:endParaRPr lang="en-US" sz="2100" dirty="0"/>
          </a:p>
        </p:txBody>
      </p:sp>
      <p:sp>
        <p:nvSpPr>
          <p:cNvPr id="23" name="Text 21"/>
          <p:cNvSpPr/>
          <p:nvPr/>
        </p:nvSpPr>
        <p:spPr>
          <a:xfrm>
            <a:off x="8961596" y="6201847"/>
            <a:ext cx="4751189" cy="1304925"/>
          </a:xfrm>
          <a:prstGeom prst="rect">
            <a:avLst/>
          </a:prstGeom>
          <a:noFill/>
          <a:ln/>
        </p:spPr>
        <p:txBody>
          <a:bodyPr wrap="square" lIns="0" tIns="0" rIns="0" bIns="0" rtlCol="0" anchor="t"/>
          <a:lstStyle/>
          <a:p>
            <a:pPr algn="ctr" indent="0" marL="0">
              <a:lnSpc>
                <a:spcPts val="2550"/>
              </a:lnSpc>
              <a:buNone/>
            </a:pPr>
            <a:r>
              <a:rPr lang="en-US" sz="1600" dirty="0">
                <a:solidFill>
                  <a:srgbClr val="FFE5E5"/>
                </a:solidFill>
                <a:latin typeface="DM Sans" pitchFamily="34" charset="0"/>
                <a:ea typeface="DM Sans" pitchFamily="34" charset="-122"/>
                <a:cs typeface="DM Sans" pitchFamily="34" charset="-120"/>
              </a:rPr>
              <a:t>In the final week, we conducted extensive testing to ensure the network's functionality and security, and collected performance data and a security assessment.</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4037" y="1371481"/>
            <a:ext cx="12902327" cy="1624251"/>
          </a:xfrm>
          <a:prstGeom prst="rect">
            <a:avLst/>
          </a:prstGeom>
          <a:noFill/>
          <a:ln/>
        </p:spPr>
        <p:txBody>
          <a:bodyPr wrap="square" lIns="0" tIns="0" rIns="0" bIns="0" rtlCol="0" anchor="t"/>
          <a:lstStyle/>
          <a:p>
            <a:pPr indent="0" marL="0">
              <a:lnSpc>
                <a:spcPts val="6350"/>
              </a:lnSpc>
              <a:buNone/>
            </a:pPr>
            <a:r>
              <a:rPr lang="en-US" sz="5100" dirty="0">
                <a:solidFill>
                  <a:srgbClr val="FAEBEB"/>
                </a:solidFill>
                <a:latin typeface="Dela Gothic One" pitchFamily="34" charset="0"/>
                <a:ea typeface="Dela Gothic One" pitchFamily="34" charset="-122"/>
                <a:cs typeface="Dela Gothic One" pitchFamily="34" charset="-120"/>
              </a:rPr>
              <a:t>Network Design and Configuration</a:t>
            </a:r>
            <a:endParaRPr lang="en-US" sz="5100" dirty="0"/>
          </a:p>
        </p:txBody>
      </p:sp>
      <p:sp>
        <p:nvSpPr>
          <p:cNvPr id="3" name="Text 1"/>
          <p:cNvSpPr/>
          <p:nvPr/>
        </p:nvSpPr>
        <p:spPr>
          <a:xfrm>
            <a:off x="864037" y="3612833"/>
            <a:ext cx="5841921" cy="406003"/>
          </a:xfrm>
          <a:prstGeom prst="rect">
            <a:avLst/>
          </a:prstGeom>
          <a:noFill/>
          <a:ln/>
        </p:spPr>
        <p:txBody>
          <a:bodyPr wrap="none" lIns="0" tIns="0" rIns="0" bIns="0" rtlCol="0" anchor="t"/>
          <a:lstStyle/>
          <a:p>
            <a:pPr indent="0" marL="0">
              <a:lnSpc>
                <a:spcPts val="3150"/>
              </a:lnSpc>
              <a:buNone/>
            </a:pPr>
            <a:r>
              <a:rPr lang="en-US" sz="2550" dirty="0">
                <a:solidFill>
                  <a:srgbClr val="FAEBEB"/>
                </a:solidFill>
                <a:latin typeface="Dela Gothic One" pitchFamily="34" charset="0"/>
                <a:ea typeface="Dela Gothic One" pitchFamily="34" charset="-122"/>
                <a:cs typeface="Dela Gothic One" pitchFamily="34" charset="-120"/>
              </a:rPr>
              <a:t>Defining the Network Topology</a:t>
            </a:r>
            <a:endParaRPr lang="en-US" sz="2550" dirty="0"/>
          </a:p>
        </p:txBody>
      </p:sp>
      <p:sp>
        <p:nvSpPr>
          <p:cNvPr id="4" name="Text 2"/>
          <p:cNvSpPr/>
          <p:nvPr/>
        </p:nvSpPr>
        <p:spPr>
          <a:xfrm>
            <a:off x="864037" y="4265652"/>
            <a:ext cx="6201370" cy="1975247"/>
          </a:xfrm>
          <a:prstGeom prst="rect">
            <a:avLst/>
          </a:prstGeom>
          <a:noFill/>
          <a:ln/>
        </p:spPr>
        <p:txBody>
          <a:bodyPr wrap="square" lIns="0" tIns="0" rIns="0" bIns="0" rtlCol="0" anchor="t"/>
          <a:lstStyle/>
          <a:p>
            <a:pPr indent="0" marL="0">
              <a:lnSpc>
                <a:spcPts val="3100"/>
              </a:lnSpc>
              <a:buNone/>
            </a:pPr>
            <a:r>
              <a:rPr lang="en-US" sz="1900" dirty="0">
                <a:solidFill>
                  <a:srgbClr val="FFE5E5"/>
                </a:solidFill>
                <a:latin typeface="DM Sans" pitchFamily="34" charset="0"/>
                <a:ea typeface="DM Sans" pitchFamily="34" charset="-122"/>
                <a:cs typeface="DM Sans" pitchFamily="34" charset="-120"/>
              </a:rPr>
              <a:t>We started by designing the network topology, ensuring it met the project's requirements. This involved determining the number and placement of routers, switches, and other network devices to create a scalable and efficient infrastructure.</a:t>
            </a:r>
            <a:endParaRPr lang="en-US" sz="1900" dirty="0"/>
          </a:p>
        </p:txBody>
      </p:sp>
      <p:sp>
        <p:nvSpPr>
          <p:cNvPr id="5" name="Text 3"/>
          <p:cNvSpPr/>
          <p:nvPr/>
        </p:nvSpPr>
        <p:spPr>
          <a:xfrm>
            <a:off x="7675245" y="3612833"/>
            <a:ext cx="4447223" cy="406003"/>
          </a:xfrm>
          <a:prstGeom prst="rect">
            <a:avLst/>
          </a:prstGeom>
          <a:noFill/>
          <a:ln/>
        </p:spPr>
        <p:txBody>
          <a:bodyPr wrap="none" lIns="0" tIns="0" rIns="0" bIns="0" rtlCol="0" anchor="t"/>
          <a:lstStyle/>
          <a:p>
            <a:pPr indent="0" marL="0">
              <a:lnSpc>
                <a:spcPts val="3150"/>
              </a:lnSpc>
              <a:buNone/>
            </a:pPr>
            <a:r>
              <a:rPr lang="en-US" sz="2550" dirty="0">
                <a:solidFill>
                  <a:srgbClr val="FAEBEB"/>
                </a:solidFill>
                <a:latin typeface="Dela Gothic One" pitchFamily="34" charset="0"/>
                <a:ea typeface="Dela Gothic One" pitchFamily="34" charset="-122"/>
                <a:cs typeface="Dela Gothic One" pitchFamily="34" charset="-120"/>
              </a:rPr>
              <a:t>IP Addressing Scheme</a:t>
            </a:r>
            <a:endParaRPr lang="en-US" sz="2550" dirty="0"/>
          </a:p>
        </p:txBody>
      </p:sp>
      <p:sp>
        <p:nvSpPr>
          <p:cNvPr id="6" name="Text 4"/>
          <p:cNvSpPr/>
          <p:nvPr/>
        </p:nvSpPr>
        <p:spPr>
          <a:xfrm>
            <a:off x="7675245" y="4265652"/>
            <a:ext cx="6098619" cy="2370296"/>
          </a:xfrm>
          <a:prstGeom prst="rect">
            <a:avLst/>
          </a:prstGeom>
          <a:noFill/>
          <a:ln/>
        </p:spPr>
        <p:txBody>
          <a:bodyPr wrap="square" lIns="0" tIns="0" rIns="0" bIns="0" rtlCol="0" anchor="t"/>
          <a:lstStyle/>
          <a:p>
            <a:pPr indent="0" marL="0">
              <a:lnSpc>
                <a:spcPts val="3100"/>
              </a:lnSpc>
              <a:buNone/>
            </a:pPr>
            <a:r>
              <a:rPr lang="en-US" sz="1900" dirty="0">
                <a:solidFill>
                  <a:srgbClr val="FFE5E5"/>
                </a:solidFill>
                <a:latin typeface="DM Sans" pitchFamily="34" charset="0"/>
                <a:ea typeface="DM Sans" pitchFamily="34" charset="-122"/>
                <a:cs typeface="DM Sans" pitchFamily="34" charset="-120"/>
              </a:rPr>
              <a:t>Next, we created a comprehensive IP addressing scheme for the network, allocating IP addresses and subnets to the various devices and VLANs. This process required careful planning to ensure efficient use of the available IP space and seamless communication between network segments.</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64037" y="981908"/>
            <a:ext cx="12213908" cy="812125"/>
          </a:xfrm>
          <a:prstGeom prst="rect">
            <a:avLst/>
          </a:prstGeom>
          <a:noFill/>
          <a:ln/>
        </p:spPr>
        <p:txBody>
          <a:bodyPr wrap="none" lIns="0" tIns="0" rIns="0" bIns="0" rtlCol="0" anchor="t"/>
          <a:lstStyle/>
          <a:p>
            <a:pPr indent="0" marL="0">
              <a:lnSpc>
                <a:spcPts val="6350"/>
              </a:lnSpc>
              <a:buNone/>
            </a:pPr>
            <a:r>
              <a:rPr lang="en-US" sz="5100" dirty="0">
                <a:solidFill>
                  <a:srgbClr val="FAEBEB"/>
                </a:solidFill>
                <a:latin typeface="Dela Gothic One" pitchFamily="34" charset="0"/>
                <a:ea typeface="Dela Gothic One" pitchFamily="34" charset="-122"/>
                <a:cs typeface="Dela Gothic One" pitchFamily="34" charset="-120"/>
              </a:rPr>
              <a:t>VLANs and Inter-VLAN Routing</a:t>
            </a:r>
            <a:endParaRPr lang="en-US" sz="5100" dirty="0"/>
          </a:p>
        </p:txBody>
      </p:sp>
      <p:sp>
        <p:nvSpPr>
          <p:cNvPr id="3" name="Text 1"/>
          <p:cNvSpPr/>
          <p:nvPr/>
        </p:nvSpPr>
        <p:spPr>
          <a:xfrm>
            <a:off x="864037" y="2411135"/>
            <a:ext cx="3898821" cy="812006"/>
          </a:xfrm>
          <a:prstGeom prst="rect">
            <a:avLst/>
          </a:prstGeom>
          <a:noFill/>
          <a:ln/>
        </p:spPr>
        <p:txBody>
          <a:bodyPr wrap="square" lIns="0" tIns="0" rIns="0" bIns="0" rtlCol="0" anchor="t"/>
          <a:lstStyle/>
          <a:p>
            <a:pPr indent="0" marL="0">
              <a:lnSpc>
                <a:spcPts val="3150"/>
              </a:lnSpc>
              <a:buNone/>
            </a:pPr>
            <a:r>
              <a:rPr lang="en-US" sz="2550" dirty="0">
                <a:solidFill>
                  <a:srgbClr val="FAEBEB"/>
                </a:solidFill>
                <a:latin typeface="Dela Gothic One" pitchFamily="34" charset="0"/>
                <a:ea typeface="Dela Gothic One" pitchFamily="34" charset="-122"/>
                <a:cs typeface="Dela Gothic One" pitchFamily="34" charset="-120"/>
              </a:rPr>
              <a:t>VLAN Implementation</a:t>
            </a:r>
            <a:endParaRPr lang="en-US" sz="2550" dirty="0"/>
          </a:p>
        </p:txBody>
      </p:sp>
      <p:sp>
        <p:nvSpPr>
          <p:cNvPr id="4" name="Text 2"/>
          <p:cNvSpPr/>
          <p:nvPr/>
        </p:nvSpPr>
        <p:spPr>
          <a:xfrm>
            <a:off x="864037" y="3469958"/>
            <a:ext cx="3898821" cy="3555444"/>
          </a:xfrm>
          <a:prstGeom prst="rect">
            <a:avLst/>
          </a:prstGeom>
          <a:noFill/>
          <a:ln/>
        </p:spPr>
        <p:txBody>
          <a:bodyPr wrap="square" lIns="0" tIns="0" rIns="0" bIns="0" rtlCol="0" anchor="t"/>
          <a:lstStyle/>
          <a:p>
            <a:pPr indent="0" marL="0">
              <a:lnSpc>
                <a:spcPts val="3100"/>
              </a:lnSpc>
              <a:buNone/>
            </a:pPr>
            <a:r>
              <a:rPr lang="en-US" sz="1900" dirty="0">
                <a:solidFill>
                  <a:srgbClr val="FFE5E5"/>
                </a:solidFill>
                <a:latin typeface="DM Sans" pitchFamily="34" charset="0"/>
                <a:ea typeface="DM Sans" pitchFamily="34" charset="-122"/>
                <a:cs typeface="DM Sans" pitchFamily="34" charset="-120"/>
              </a:rPr>
              <a:t>In the second week, we focused on implementing VLANs across the network to segregate traffic and improve security. We created multiple VLANs, each representing a logical grouping of devices or network segments, and assigned the appropriate interfaces to each VLAN.</a:t>
            </a:r>
            <a:endParaRPr lang="en-US" sz="1900" dirty="0"/>
          </a:p>
        </p:txBody>
      </p:sp>
      <p:sp>
        <p:nvSpPr>
          <p:cNvPr id="5" name="Text 3"/>
          <p:cNvSpPr/>
          <p:nvPr/>
        </p:nvSpPr>
        <p:spPr>
          <a:xfrm>
            <a:off x="5372695" y="2411135"/>
            <a:ext cx="3248501" cy="406003"/>
          </a:xfrm>
          <a:prstGeom prst="rect">
            <a:avLst/>
          </a:prstGeom>
          <a:noFill/>
          <a:ln/>
        </p:spPr>
        <p:txBody>
          <a:bodyPr wrap="none" lIns="0" tIns="0" rIns="0" bIns="0" rtlCol="0" anchor="t"/>
          <a:lstStyle/>
          <a:p>
            <a:pPr indent="0" marL="0">
              <a:lnSpc>
                <a:spcPts val="3150"/>
              </a:lnSpc>
              <a:buNone/>
            </a:pPr>
            <a:r>
              <a:rPr lang="en-US" sz="2550" dirty="0">
                <a:solidFill>
                  <a:srgbClr val="FAEBEB"/>
                </a:solidFill>
                <a:latin typeface="Dela Gothic One" pitchFamily="34" charset="0"/>
                <a:ea typeface="Dela Gothic One" pitchFamily="34" charset="-122"/>
                <a:cs typeface="Dela Gothic One" pitchFamily="34" charset="-120"/>
              </a:rPr>
              <a:t>VLAN Trunking</a:t>
            </a:r>
            <a:endParaRPr lang="en-US" sz="2550" dirty="0"/>
          </a:p>
        </p:txBody>
      </p:sp>
      <p:sp>
        <p:nvSpPr>
          <p:cNvPr id="6" name="Text 4"/>
          <p:cNvSpPr/>
          <p:nvPr/>
        </p:nvSpPr>
        <p:spPr>
          <a:xfrm>
            <a:off x="5372695" y="3063954"/>
            <a:ext cx="3898821" cy="3160395"/>
          </a:xfrm>
          <a:prstGeom prst="rect">
            <a:avLst/>
          </a:prstGeom>
          <a:noFill/>
          <a:ln/>
        </p:spPr>
        <p:txBody>
          <a:bodyPr wrap="square" lIns="0" tIns="0" rIns="0" bIns="0" rtlCol="0" anchor="t"/>
          <a:lstStyle/>
          <a:p>
            <a:pPr indent="0" marL="0">
              <a:lnSpc>
                <a:spcPts val="3100"/>
              </a:lnSpc>
              <a:buNone/>
            </a:pPr>
            <a:r>
              <a:rPr lang="en-US" sz="1900" dirty="0">
                <a:solidFill>
                  <a:srgbClr val="FFE5E5"/>
                </a:solidFill>
                <a:latin typeface="DM Sans" pitchFamily="34" charset="0"/>
                <a:ea typeface="DM Sans" pitchFamily="34" charset="-122"/>
                <a:cs typeface="DM Sans" pitchFamily="34" charset="-120"/>
              </a:rPr>
              <a:t>To enable communication between the VLANs, we configured VLAN trunks between the switches. These trunks allowed the transmission of tagged VLAN frames, allowing devices in different VLANs to interact with each other.</a:t>
            </a:r>
            <a:endParaRPr lang="en-US" sz="1900" dirty="0"/>
          </a:p>
        </p:txBody>
      </p:sp>
      <p:sp>
        <p:nvSpPr>
          <p:cNvPr id="7" name="Text 5"/>
          <p:cNvSpPr/>
          <p:nvPr/>
        </p:nvSpPr>
        <p:spPr>
          <a:xfrm>
            <a:off x="9881354" y="2411135"/>
            <a:ext cx="3889296" cy="406003"/>
          </a:xfrm>
          <a:prstGeom prst="rect">
            <a:avLst/>
          </a:prstGeom>
          <a:noFill/>
          <a:ln/>
        </p:spPr>
        <p:txBody>
          <a:bodyPr wrap="none" lIns="0" tIns="0" rIns="0" bIns="0" rtlCol="0" anchor="t"/>
          <a:lstStyle/>
          <a:p>
            <a:pPr indent="0" marL="0">
              <a:lnSpc>
                <a:spcPts val="3150"/>
              </a:lnSpc>
              <a:buNone/>
            </a:pPr>
            <a:r>
              <a:rPr lang="en-US" sz="2550" dirty="0">
                <a:solidFill>
                  <a:srgbClr val="FAEBEB"/>
                </a:solidFill>
                <a:latin typeface="Dela Gothic One" pitchFamily="34" charset="0"/>
                <a:ea typeface="Dela Gothic One" pitchFamily="34" charset="-122"/>
                <a:cs typeface="Dela Gothic One" pitchFamily="34" charset="-120"/>
              </a:rPr>
              <a:t>Inter-VLAN Routing</a:t>
            </a:r>
            <a:endParaRPr lang="en-US" sz="2550" dirty="0"/>
          </a:p>
        </p:txBody>
      </p:sp>
      <p:sp>
        <p:nvSpPr>
          <p:cNvPr id="8" name="Text 6"/>
          <p:cNvSpPr/>
          <p:nvPr/>
        </p:nvSpPr>
        <p:spPr>
          <a:xfrm>
            <a:off x="9881354" y="3063954"/>
            <a:ext cx="3898821" cy="3555444"/>
          </a:xfrm>
          <a:prstGeom prst="rect">
            <a:avLst/>
          </a:prstGeom>
          <a:noFill/>
          <a:ln/>
        </p:spPr>
        <p:txBody>
          <a:bodyPr wrap="square" lIns="0" tIns="0" rIns="0" bIns="0" rtlCol="0" anchor="t"/>
          <a:lstStyle/>
          <a:p>
            <a:pPr indent="0" marL="0">
              <a:lnSpc>
                <a:spcPts val="3100"/>
              </a:lnSpc>
              <a:buNone/>
            </a:pPr>
            <a:r>
              <a:rPr lang="en-US" sz="1900" dirty="0">
                <a:solidFill>
                  <a:srgbClr val="FFE5E5"/>
                </a:solidFill>
                <a:latin typeface="DM Sans" pitchFamily="34" charset="0"/>
                <a:ea typeface="DM Sans" pitchFamily="34" charset="-122"/>
                <a:cs typeface="DM Sans" pitchFamily="34" charset="-120"/>
              </a:rPr>
              <a:t>To facilitate communication between the VLANs, we set up inter-VLAN routing using the Router-on-a-Stick method. This involved configuring a single router interface to serve as the gateway for multiple VLANs, enabling seamless routing between the network segments.</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64037" y="1652230"/>
            <a:ext cx="12902327" cy="1624251"/>
          </a:xfrm>
          <a:prstGeom prst="rect">
            <a:avLst/>
          </a:prstGeom>
          <a:noFill/>
          <a:ln/>
        </p:spPr>
        <p:txBody>
          <a:bodyPr wrap="square" lIns="0" tIns="0" rIns="0" bIns="0" rtlCol="0" anchor="t"/>
          <a:lstStyle/>
          <a:p>
            <a:pPr indent="0" marL="0">
              <a:lnSpc>
                <a:spcPts val="6350"/>
              </a:lnSpc>
              <a:buNone/>
            </a:pPr>
            <a:r>
              <a:rPr lang="en-US" sz="5100" dirty="0">
                <a:solidFill>
                  <a:srgbClr val="FAEBEB"/>
                </a:solidFill>
                <a:latin typeface="Dela Gothic One" pitchFamily="34" charset="0"/>
                <a:ea typeface="Dela Gothic One" pitchFamily="34" charset="-122"/>
                <a:cs typeface="Dela Gothic One" pitchFamily="34" charset="-120"/>
              </a:rPr>
              <a:t>Network Security Implementation</a:t>
            </a:r>
            <a:endParaRPr lang="en-US" sz="5100" dirty="0"/>
          </a:p>
        </p:txBody>
      </p:sp>
      <p:sp>
        <p:nvSpPr>
          <p:cNvPr id="3" name="Shape 1"/>
          <p:cNvSpPr/>
          <p:nvPr/>
        </p:nvSpPr>
        <p:spPr>
          <a:xfrm>
            <a:off x="864037" y="4047887"/>
            <a:ext cx="555427" cy="555427"/>
          </a:xfrm>
          <a:prstGeom prst="roundRect">
            <a:avLst>
              <a:gd name="adj" fmla="val 18669"/>
            </a:avLst>
          </a:prstGeom>
          <a:solidFill>
            <a:srgbClr val="740B0B"/>
          </a:solidFill>
          <a:ln w="15240">
            <a:solidFill>
              <a:srgbClr val="8D2424"/>
            </a:solidFill>
            <a:prstDash val="solid"/>
          </a:ln>
        </p:spPr>
      </p:sp>
      <p:sp>
        <p:nvSpPr>
          <p:cNvPr id="4" name="Text 2"/>
          <p:cNvSpPr/>
          <p:nvPr/>
        </p:nvSpPr>
        <p:spPr>
          <a:xfrm>
            <a:off x="1027152" y="4130635"/>
            <a:ext cx="229195" cy="389811"/>
          </a:xfrm>
          <a:prstGeom prst="rect">
            <a:avLst/>
          </a:prstGeom>
          <a:noFill/>
          <a:ln/>
        </p:spPr>
        <p:txBody>
          <a:bodyPr wrap="none" lIns="0" tIns="0" rIns="0" bIns="0" rtlCol="0" anchor="t"/>
          <a:lstStyle/>
          <a:p>
            <a:pPr algn="ctr" indent="0" marL="0">
              <a:lnSpc>
                <a:spcPts val="3050"/>
              </a:lnSpc>
              <a:buNone/>
            </a:pPr>
            <a:r>
              <a:rPr lang="en-US" sz="3050" dirty="0">
                <a:solidFill>
                  <a:srgbClr val="FFE5E5"/>
                </a:solidFill>
                <a:latin typeface="Dela Gothic One" pitchFamily="34" charset="0"/>
                <a:ea typeface="Dela Gothic One" pitchFamily="34" charset="-122"/>
                <a:cs typeface="Dela Gothic One" pitchFamily="34" charset="-120"/>
              </a:rPr>
              <a:t>1</a:t>
            </a:r>
            <a:endParaRPr lang="en-US" sz="3050" dirty="0"/>
          </a:p>
        </p:txBody>
      </p:sp>
      <p:sp>
        <p:nvSpPr>
          <p:cNvPr id="5" name="Text 3"/>
          <p:cNvSpPr/>
          <p:nvPr/>
        </p:nvSpPr>
        <p:spPr>
          <a:xfrm>
            <a:off x="1666280" y="4047887"/>
            <a:ext cx="3248501" cy="406003"/>
          </a:xfrm>
          <a:prstGeom prst="rect">
            <a:avLst/>
          </a:prstGeom>
          <a:noFill/>
          <a:ln/>
        </p:spPr>
        <p:txBody>
          <a:bodyPr wrap="none" lIns="0" tIns="0" rIns="0" bIns="0" rtlCol="0" anchor="t"/>
          <a:lstStyle/>
          <a:p>
            <a:pPr indent="0" marL="0">
              <a:lnSpc>
                <a:spcPts val="3150"/>
              </a:lnSpc>
              <a:buNone/>
            </a:pPr>
            <a:r>
              <a:rPr lang="en-US" sz="2550" dirty="0">
                <a:solidFill>
                  <a:srgbClr val="FFE5E5"/>
                </a:solidFill>
                <a:latin typeface="Dela Gothic One" pitchFamily="34" charset="0"/>
                <a:ea typeface="Dela Gothic One" pitchFamily="34" charset="-122"/>
                <a:cs typeface="Dela Gothic One" pitchFamily="34" charset="-120"/>
              </a:rPr>
              <a:t>Port Security</a:t>
            </a:r>
            <a:endParaRPr lang="en-US" sz="2550" dirty="0"/>
          </a:p>
        </p:txBody>
      </p:sp>
      <p:sp>
        <p:nvSpPr>
          <p:cNvPr id="6" name="Text 4"/>
          <p:cNvSpPr/>
          <p:nvPr/>
        </p:nvSpPr>
        <p:spPr>
          <a:xfrm>
            <a:off x="1666280" y="4602004"/>
            <a:ext cx="5525572" cy="1975247"/>
          </a:xfrm>
          <a:prstGeom prst="rect">
            <a:avLst/>
          </a:prstGeom>
          <a:noFill/>
          <a:ln/>
        </p:spPr>
        <p:txBody>
          <a:bodyPr wrap="square" lIns="0" tIns="0" rIns="0" bIns="0" rtlCol="0" anchor="t"/>
          <a:lstStyle/>
          <a:p>
            <a:pPr indent="0" marL="0">
              <a:lnSpc>
                <a:spcPts val="3100"/>
              </a:lnSpc>
              <a:buNone/>
            </a:pPr>
            <a:r>
              <a:rPr lang="en-US" sz="1900" dirty="0">
                <a:solidFill>
                  <a:srgbClr val="FFE5E5"/>
                </a:solidFill>
                <a:latin typeface="DM Sans" pitchFamily="34" charset="0"/>
                <a:ea typeface="DM Sans" pitchFamily="34" charset="-122"/>
                <a:cs typeface="DM Sans" pitchFamily="34" charset="-120"/>
              </a:rPr>
              <a:t>We implemented port security on the switch ports to prevent unauthorized devices from connecting to the network. This helped mitigate the risk of rogue devices accessing sensitive information or disrupting network operations.</a:t>
            </a:r>
            <a:endParaRPr lang="en-US" sz="1900" dirty="0"/>
          </a:p>
        </p:txBody>
      </p:sp>
      <p:sp>
        <p:nvSpPr>
          <p:cNvPr id="7" name="Shape 5"/>
          <p:cNvSpPr/>
          <p:nvPr/>
        </p:nvSpPr>
        <p:spPr>
          <a:xfrm>
            <a:off x="7438668" y="4047887"/>
            <a:ext cx="555427" cy="555427"/>
          </a:xfrm>
          <a:prstGeom prst="roundRect">
            <a:avLst>
              <a:gd name="adj" fmla="val 18669"/>
            </a:avLst>
          </a:prstGeom>
          <a:solidFill>
            <a:srgbClr val="740B0B"/>
          </a:solidFill>
          <a:ln w="15240">
            <a:solidFill>
              <a:srgbClr val="8D2424"/>
            </a:solidFill>
            <a:prstDash val="solid"/>
          </a:ln>
        </p:spPr>
      </p:sp>
      <p:sp>
        <p:nvSpPr>
          <p:cNvPr id="8" name="Text 6"/>
          <p:cNvSpPr/>
          <p:nvPr/>
        </p:nvSpPr>
        <p:spPr>
          <a:xfrm>
            <a:off x="7553682" y="4130635"/>
            <a:ext cx="325398" cy="389811"/>
          </a:xfrm>
          <a:prstGeom prst="rect">
            <a:avLst/>
          </a:prstGeom>
          <a:noFill/>
          <a:ln/>
        </p:spPr>
        <p:txBody>
          <a:bodyPr wrap="none" lIns="0" tIns="0" rIns="0" bIns="0" rtlCol="0" anchor="t"/>
          <a:lstStyle/>
          <a:p>
            <a:pPr algn="ctr" indent="0" marL="0">
              <a:lnSpc>
                <a:spcPts val="3050"/>
              </a:lnSpc>
              <a:buNone/>
            </a:pPr>
            <a:r>
              <a:rPr lang="en-US" sz="3050" dirty="0">
                <a:solidFill>
                  <a:srgbClr val="FFE5E5"/>
                </a:solidFill>
                <a:latin typeface="Dela Gothic One" pitchFamily="34" charset="0"/>
                <a:ea typeface="Dela Gothic One" pitchFamily="34" charset="-122"/>
                <a:cs typeface="Dela Gothic One" pitchFamily="34" charset="-120"/>
              </a:rPr>
              <a:t>2</a:t>
            </a:r>
            <a:endParaRPr lang="en-US" sz="3050" dirty="0"/>
          </a:p>
        </p:txBody>
      </p:sp>
      <p:sp>
        <p:nvSpPr>
          <p:cNvPr id="9" name="Text 7"/>
          <p:cNvSpPr/>
          <p:nvPr/>
        </p:nvSpPr>
        <p:spPr>
          <a:xfrm>
            <a:off x="8240911" y="4047887"/>
            <a:ext cx="5422344" cy="406003"/>
          </a:xfrm>
          <a:prstGeom prst="rect">
            <a:avLst/>
          </a:prstGeom>
          <a:noFill/>
          <a:ln/>
        </p:spPr>
        <p:txBody>
          <a:bodyPr wrap="none" lIns="0" tIns="0" rIns="0" bIns="0" rtlCol="0" anchor="t"/>
          <a:lstStyle/>
          <a:p>
            <a:pPr indent="0" marL="0">
              <a:lnSpc>
                <a:spcPts val="3150"/>
              </a:lnSpc>
              <a:buNone/>
            </a:pPr>
            <a:r>
              <a:rPr lang="en-US" sz="2550" dirty="0">
                <a:solidFill>
                  <a:srgbClr val="FFE5E5"/>
                </a:solidFill>
                <a:latin typeface="Dela Gothic One" pitchFamily="34" charset="0"/>
                <a:ea typeface="Dela Gothic One" pitchFamily="34" charset="-122"/>
                <a:cs typeface="Dela Gothic One" pitchFamily="34" charset="-120"/>
              </a:rPr>
              <a:t>Access Control Lists (ACLs)</a:t>
            </a:r>
            <a:endParaRPr lang="en-US" sz="2550" dirty="0"/>
          </a:p>
        </p:txBody>
      </p:sp>
      <p:sp>
        <p:nvSpPr>
          <p:cNvPr id="10" name="Text 8"/>
          <p:cNvSpPr/>
          <p:nvPr/>
        </p:nvSpPr>
        <p:spPr>
          <a:xfrm>
            <a:off x="8240911" y="4602004"/>
            <a:ext cx="5525572" cy="1975247"/>
          </a:xfrm>
          <a:prstGeom prst="rect">
            <a:avLst/>
          </a:prstGeom>
          <a:noFill/>
          <a:ln/>
        </p:spPr>
        <p:txBody>
          <a:bodyPr wrap="square" lIns="0" tIns="0" rIns="0" bIns="0" rtlCol="0" anchor="t"/>
          <a:lstStyle/>
          <a:p>
            <a:pPr indent="0" marL="0">
              <a:lnSpc>
                <a:spcPts val="3100"/>
              </a:lnSpc>
              <a:buNone/>
            </a:pPr>
            <a:r>
              <a:rPr lang="en-US" sz="1900" dirty="0">
                <a:solidFill>
                  <a:srgbClr val="FFE5E5"/>
                </a:solidFill>
                <a:latin typeface="DM Sans" pitchFamily="34" charset="0"/>
                <a:ea typeface="DM Sans" pitchFamily="34" charset="-122"/>
                <a:cs typeface="DM Sans" pitchFamily="34" charset="-120"/>
              </a:rPr>
              <a:t>To further secure the network, we created Access Control Lists (ACLs) to filter traffic and control access to sensitive parts of the network. These ACLs were configured on the routers and switches to enforce granular security policies.</a:t>
            </a:r>
            <a:endParaRPr lang="en-US" sz="19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73787" y="608290"/>
            <a:ext cx="8639532" cy="727234"/>
          </a:xfrm>
          <a:prstGeom prst="rect">
            <a:avLst/>
          </a:prstGeom>
          <a:noFill/>
          <a:ln/>
        </p:spPr>
        <p:txBody>
          <a:bodyPr wrap="none" lIns="0" tIns="0" rIns="0" bIns="0" rtlCol="0" anchor="t"/>
          <a:lstStyle/>
          <a:p>
            <a:pPr indent="0" marL="0">
              <a:lnSpc>
                <a:spcPts val="5700"/>
              </a:lnSpc>
              <a:buNone/>
            </a:pPr>
            <a:r>
              <a:rPr lang="en-US" sz="4550" dirty="0">
                <a:solidFill>
                  <a:srgbClr val="FAEBEB"/>
                </a:solidFill>
                <a:latin typeface="Dela Gothic One" pitchFamily="34" charset="0"/>
                <a:ea typeface="Dela Gothic One" pitchFamily="34" charset="-122"/>
                <a:cs typeface="Dela Gothic One" pitchFamily="34" charset="-120"/>
              </a:rPr>
              <a:t>Challenges and Solutions</a:t>
            </a:r>
            <a:endParaRPr lang="en-US" sz="4550" dirty="0"/>
          </a:p>
        </p:txBody>
      </p:sp>
      <p:pic>
        <p:nvPicPr>
          <p:cNvPr id="3" name="Image 0" descr="preencoded.png">    </p:cNvPr>
          <p:cNvPicPr>
            <a:picLocks noChangeAspect="1"/>
          </p:cNvPicPr>
          <p:nvPr/>
        </p:nvPicPr>
        <p:blipFill>
          <a:blip r:embed="rId1"/>
          <a:stretch>
            <a:fillRect/>
          </a:stretch>
        </p:blipFill>
        <p:spPr>
          <a:xfrm>
            <a:off x="773787" y="1777603"/>
            <a:ext cx="4360902" cy="884277"/>
          </a:xfrm>
          <a:prstGeom prst="rect">
            <a:avLst/>
          </a:prstGeom>
        </p:spPr>
      </p:pic>
      <p:sp>
        <p:nvSpPr>
          <p:cNvPr id="4" name="Text 1"/>
          <p:cNvSpPr/>
          <p:nvPr/>
        </p:nvSpPr>
        <p:spPr>
          <a:xfrm>
            <a:off x="994767" y="2993469"/>
            <a:ext cx="3918942" cy="726996"/>
          </a:xfrm>
          <a:prstGeom prst="rect">
            <a:avLst/>
          </a:prstGeom>
          <a:noFill/>
          <a:ln/>
        </p:spPr>
        <p:txBody>
          <a:bodyPr wrap="square" lIns="0" tIns="0" rIns="0" bIns="0" rtlCol="0" anchor="t"/>
          <a:lstStyle/>
          <a:p>
            <a:pPr algn="l" indent="0" marL="0">
              <a:lnSpc>
                <a:spcPts val="2850"/>
              </a:lnSpc>
              <a:buNone/>
            </a:pPr>
            <a:r>
              <a:rPr lang="en-US" sz="2250" dirty="0">
                <a:solidFill>
                  <a:srgbClr val="FFE5E5"/>
                </a:solidFill>
                <a:latin typeface="Dela Gothic One" pitchFamily="34" charset="0"/>
                <a:ea typeface="Dela Gothic One" pitchFamily="34" charset="-122"/>
                <a:cs typeface="Dela Gothic One" pitchFamily="34" charset="-120"/>
              </a:rPr>
              <a:t>Inter-VLAN Routing Issue</a:t>
            </a:r>
            <a:endParaRPr lang="en-US" sz="2250" dirty="0"/>
          </a:p>
        </p:txBody>
      </p:sp>
      <p:sp>
        <p:nvSpPr>
          <p:cNvPr id="5" name="Text 2"/>
          <p:cNvSpPr/>
          <p:nvPr/>
        </p:nvSpPr>
        <p:spPr>
          <a:xfrm>
            <a:off x="994767" y="3853101"/>
            <a:ext cx="3918942" cy="3183612"/>
          </a:xfrm>
          <a:prstGeom prst="rect">
            <a:avLst/>
          </a:prstGeom>
          <a:noFill/>
          <a:ln/>
        </p:spPr>
        <p:txBody>
          <a:bodyPr wrap="square" lIns="0" tIns="0" rIns="0" bIns="0" rtlCol="0" anchor="t"/>
          <a:lstStyle/>
          <a:p>
            <a:pPr algn="l" indent="0" marL="0">
              <a:lnSpc>
                <a:spcPts val="2750"/>
              </a:lnSpc>
              <a:buNone/>
            </a:pPr>
            <a:r>
              <a:rPr lang="en-US" sz="1700" dirty="0">
                <a:solidFill>
                  <a:srgbClr val="FFE5E5"/>
                </a:solidFill>
                <a:latin typeface="DM Sans" pitchFamily="34" charset="0"/>
                <a:ea typeface="DM Sans" pitchFamily="34" charset="-122"/>
                <a:cs typeface="DM Sans" pitchFamily="34" charset="-120"/>
              </a:rPr>
              <a:t>One of the challenges we faced was troubleshooting issues with inter-VLAN routing, which initially caused connectivity problems between network segments. By revisiting our Router-on-a-Stick configuration, we were able to resolve the issue and ensure seamless communication between the VLANs.</a:t>
            </a:r>
            <a:endParaRPr lang="en-US" sz="1700" dirty="0"/>
          </a:p>
        </p:txBody>
      </p:sp>
      <p:pic>
        <p:nvPicPr>
          <p:cNvPr id="6" name="Image 1" descr="preencoded.png">    </p:cNvPr>
          <p:cNvPicPr>
            <a:picLocks noChangeAspect="1"/>
          </p:cNvPicPr>
          <p:nvPr/>
        </p:nvPicPr>
        <p:blipFill>
          <a:blip r:embed="rId2"/>
          <a:stretch>
            <a:fillRect/>
          </a:stretch>
        </p:blipFill>
        <p:spPr>
          <a:xfrm>
            <a:off x="5134689" y="1777603"/>
            <a:ext cx="4360902" cy="884277"/>
          </a:xfrm>
          <a:prstGeom prst="rect">
            <a:avLst/>
          </a:prstGeom>
        </p:spPr>
      </p:pic>
      <p:sp>
        <p:nvSpPr>
          <p:cNvPr id="7" name="Text 3"/>
          <p:cNvSpPr/>
          <p:nvPr/>
        </p:nvSpPr>
        <p:spPr>
          <a:xfrm>
            <a:off x="5355669" y="2993469"/>
            <a:ext cx="3918942" cy="726996"/>
          </a:xfrm>
          <a:prstGeom prst="rect">
            <a:avLst/>
          </a:prstGeom>
          <a:noFill/>
          <a:ln/>
        </p:spPr>
        <p:txBody>
          <a:bodyPr wrap="square" lIns="0" tIns="0" rIns="0" bIns="0" rtlCol="0" anchor="t"/>
          <a:lstStyle/>
          <a:p>
            <a:pPr algn="l" indent="0" marL="0">
              <a:lnSpc>
                <a:spcPts val="2850"/>
              </a:lnSpc>
              <a:buNone/>
            </a:pPr>
            <a:r>
              <a:rPr lang="en-US" sz="2250" dirty="0">
                <a:solidFill>
                  <a:srgbClr val="FFE5E5"/>
                </a:solidFill>
                <a:latin typeface="Dela Gothic One" pitchFamily="34" charset="0"/>
                <a:ea typeface="Dela Gothic One" pitchFamily="34" charset="-122"/>
                <a:cs typeface="Dela Gothic One" pitchFamily="34" charset="-120"/>
              </a:rPr>
              <a:t>Balancing Security and Performance</a:t>
            </a:r>
            <a:endParaRPr lang="en-US" sz="2250" dirty="0"/>
          </a:p>
        </p:txBody>
      </p:sp>
      <p:sp>
        <p:nvSpPr>
          <p:cNvPr id="8" name="Text 4"/>
          <p:cNvSpPr/>
          <p:nvPr/>
        </p:nvSpPr>
        <p:spPr>
          <a:xfrm>
            <a:off x="5355669" y="3853101"/>
            <a:ext cx="3918942" cy="2829878"/>
          </a:xfrm>
          <a:prstGeom prst="rect">
            <a:avLst/>
          </a:prstGeom>
          <a:noFill/>
          <a:ln/>
        </p:spPr>
        <p:txBody>
          <a:bodyPr wrap="square" lIns="0" tIns="0" rIns="0" bIns="0" rtlCol="0" anchor="t"/>
          <a:lstStyle/>
          <a:p>
            <a:pPr algn="l" indent="0" marL="0">
              <a:lnSpc>
                <a:spcPts val="2750"/>
              </a:lnSpc>
              <a:buNone/>
            </a:pPr>
            <a:r>
              <a:rPr lang="en-US" sz="1700" dirty="0">
                <a:solidFill>
                  <a:srgbClr val="FFE5E5"/>
                </a:solidFill>
                <a:latin typeface="DM Sans" pitchFamily="34" charset="0"/>
                <a:ea typeface="DM Sans" pitchFamily="34" charset="-122"/>
                <a:cs typeface="DM Sans" pitchFamily="34" charset="-120"/>
              </a:rPr>
              <a:t>Another challenge was securing the network without adversely affecting its performance. We had to carefully fine-tune the ACLs and port security settings to strike the right balance between robust security measures and maintaining optimal network throughput and responsiveness.</a:t>
            </a:r>
            <a:endParaRPr lang="en-US" sz="1700" dirty="0"/>
          </a:p>
        </p:txBody>
      </p:sp>
      <p:pic>
        <p:nvPicPr>
          <p:cNvPr id="9" name="Image 2" descr="preencoded.png">    </p:cNvPr>
          <p:cNvPicPr>
            <a:picLocks noChangeAspect="1"/>
          </p:cNvPicPr>
          <p:nvPr/>
        </p:nvPicPr>
        <p:blipFill>
          <a:blip r:embed="rId3"/>
          <a:stretch>
            <a:fillRect/>
          </a:stretch>
        </p:blipFill>
        <p:spPr>
          <a:xfrm>
            <a:off x="9495592" y="1777603"/>
            <a:ext cx="4360902" cy="884277"/>
          </a:xfrm>
          <a:prstGeom prst="rect">
            <a:avLst/>
          </a:prstGeom>
        </p:spPr>
      </p:pic>
      <p:sp>
        <p:nvSpPr>
          <p:cNvPr id="10" name="Text 5"/>
          <p:cNvSpPr/>
          <p:nvPr/>
        </p:nvSpPr>
        <p:spPr>
          <a:xfrm>
            <a:off x="9716572" y="2993469"/>
            <a:ext cx="3918942" cy="1090493"/>
          </a:xfrm>
          <a:prstGeom prst="rect">
            <a:avLst/>
          </a:prstGeom>
          <a:noFill/>
          <a:ln/>
        </p:spPr>
        <p:txBody>
          <a:bodyPr wrap="square" lIns="0" tIns="0" rIns="0" bIns="0" rtlCol="0" anchor="t"/>
          <a:lstStyle/>
          <a:p>
            <a:pPr algn="l" indent="0" marL="0">
              <a:lnSpc>
                <a:spcPts val="2850"/>
              </a:lnSpc>
              <a:buNone/>
            </a:pPr>
            <a:r>
              <a:rPr lang="en-US" sz="2250" dirty="0">
                <a:solidFill>
                  <a:srgbClr val="FFE5E5"/>
                </a:solidFill>
                <a:latin typeface="Dela Gothic One" pitchFamily="34" charset="0"/>
                <a:ea typeface="Dela Gothic One" pitchFamily="34" charset="-122"/>
                <a:cs typeface="Dela Gothic One" pitchFamily="34" charset="-120"/>
              </a:rPr>
              <a:t>Comprehensive Testing and Troubleshooting</a:t>
            </a:r>
            <a:endParaRPr lang="en-US" sz="2250" dirty="0"/>
          </a:p>
        </p:txBody>
      </p:sp>
      <p:sp>
        <p:nvSpPr>
          <p:cNvPr id="11" name="Text 6"/>
          <p:cNvSpPr/>
          <p:nvPr/>
        </p:nvSpPr>
        <p:spPr>
          <a:xfrm>
            <a:off x="9716572" y="4216598"/>
            <a:ext cx="3918942" cy="3183612"/>
          </a:xfrm>
          <a:prstGeom prst="rect">
            <a:avLst/>
          </a:prstGeom>
          <a:noFill/>
          <a:ln/>
        </p:spPr>
        <p:txBody>
          <a:bodyPr wrap="square" lIns="0" tIns="0" rIns="0" bIns="0" rtlCol="0" anchor="t"/>
          <a:lstStyle/>
          <a:p>
            <a:pPr algn="l" indent="0" marL="0">
              <a:lnSpc>
                <a:spcPts val="2750"/>
              </a:lnSpc>
              <a:buNone/>
            </a:pPr>
            <a:r>
              <a:rPr lang="en-US" sz="1700" dirty="0">
                <a:solidFill>
                  <a:srgbClr val="FFE5E5"/>
                </a:solidFill>
                <a:latin typeface="DM Sans" pitchFamily="34" charset="0"/>
                <a:ea typeface="DM Sans" pitchFamily="34" charset="-122"/>
                <a:cs typeface="DM Sans" pitchFamily="34" charset="-120"/>
              </a:rPr>
              <a:t>Throughout the project, we conducted extensive testing and troubleshooting to ensure the network's functionality and security. This involved verifying connectivity, testing security features, and analyzing network performance data to identify and address any issues that arose.</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557939"/>
          </a:xfrm>
          <a:prstGeom prst="rect">
            <a:avLst/>
          </a:prstGeom>
        </p:spPr>
      </p:pic>
      <p:sp>
        <p:nvSpPr>
          <p:cNvPr id="3" name="Text 0"/>
          <p:cNvSpPr/>
          <p:nvPr/>
        </p:nvSpPr>
        <p:spPr>
          <a:xfrm>
            <a:off x="716161" y="3147774"/>
            <a:ext cx="5385078" cy="673060"/>
          </a:xfrm>
          <a:prstGeom prst="rect">
            <a:avLst/>
          </a:prstGeom>
          <a:noFill/>
          <a:ln/>
        </p:spPr>
        <p:txBody>
          <a:bodyPr wrap="none" lIns="0" tIns="0" rIns="0" bIns="0" rtlCol="0" anchor="t"/>
          <a:lstStyle/>
          <a:p>
            <a:pPr indent="0" marL="0">
              <a:lnSpc>
                <a:spcPts val="5300"/>
              </a:lnSpc>
              <a:buNone/>
            </a:pPr>
            <a:r>
              <a:rPr lang="en-US" sz="4200" dirty="0">
                <a:solidFill>
                  <a:srgbClr val="FAEBEB"/>
                </a:solidFill>
                <a:latin typeface="Dela Gothic One" pitchFamily="34" charset="0"/>
                <a:ea typeface="Dela Gothic One" pitchFamily="34" charset="-122"/>
                <a:cs typeface="Dela Gothic One" pitchFamily="34" charset="-120"/>
              </a:rPr>
              <a:t>Conclusion</a:t>
            </a:r>
            <a:endParaRPr lang="en-US" sz="4200" dirty="0"/>
          </a:p>
        </p:txBody>
      </p:sp>
      <p:sp>
        <p:nvSpPr>
          <p:cNvPr id="4" name="Shape 1"/>
          <p:cNvSpPr/>
          <p:nvPr/>
        </p:nvSpPr>
        <p:spPr>
          <a:xfrm>
            <a:off x="716161" y="4127778"/>
            <a:ext cx="4263033" cy="3511987"/>
          </a:xfrm>
          <a:prstGeom prst="roundRect">
            <a:avLst>
              <a:gd name="adj" fmla="val 2447"/>
            </a:avLst>
          </a:prstGeom>
          <a:solidFill>
            <a:srgbClr val="740B0B"/>
          </a:solidFill>
          <a:ln w="7620">
            <a:solidFill>
              <a:srgbClr val="8D2424"/>
            </a:solidFill>
            <a:prstDash val="solid"/>
          </a:ln>
        </p:spPr>
      </p:sp>
      <p:sp>
        <p:nvSpPr>
          <p:cNvPr id="5" name="Text 2"/>
          <p:cNvSpPr/>
          <p:nvPr/>
        </p:nvSpPr>
        <p:spPr>
          <a:xfrm>
            <a:off x="928330" y="4339947"/>
            <a:ext cx="3109913" cy="336471"/>
          </a:xfrm>
          <a:prstGeom prst="rect">
            <a:avLst/>
          </a:prstGeom>
          <a:noFill/>
          <a:ln/>
        </p:spPr>
        <p:txBody>
          <a:bodyPr wrap="none" lIns="0" tIns="0" rIns="0" bIns="0" rtlCol="0" anchor="t"/>
          <a:lstStyle/>
          <a:p>
            <a:pPr indent="0" marL="0">
              <a:lnSpc>
                <a:spcPts val="2650"/>
              </a:lnSpc>
              <a:buNone/>
            </a:pPr>
            <a:r>
              <a:rPr lang="en-US" sz="2100" dirty="0">
                <a:solidFill>
                  <a:srgbClr val="FFE5E5"/>
                </a:solidFill>
                <a:latin typeface="Dela Gothic One" pitchFamily="34" charset="0"/>
                <a:ea typeface="Dela Gothic One" pitchFamily="34" charset="-122"/>
                <a:cs typeface="Dela Gothic One" pitchFamily="34" charset="-120"/>
              </a:rPr>
              <a:t>Functional Network</a:t>
            </a:r>
            <a:endParaRPr lang="en-US" sz="2100" dirty="0"/>
          </a:p>
        </p:txBody>
      </p:sp>
      <p:sp>
        <p:nvSpPr>
          <p:cNvPr id="6" name="Text 3"/>
          <p:cNvSpPr/>
          <p:nvPr/>
        </p:nvSpPr>
        <p:spPr>
          <a:xfrm>
            <a:off x="928330" y="4799171"/>
            <a:ext cx="3838694" cy="2291953"/>
          </a:xfrm>
          <a:prstGeom prst="rect">
            <a:avLst/>
          </a:prstGeom>
          <a:noFill/>
          <a:ln/>
        </p:spPr>
        <p:txBody>
          <a:bodyPr wrap="squar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By the end of the project, we successfully built a fully functional small network that met the client's requirements. The network was designed with scalability and efficiency in mind, ensuring it could support the organization's current and future needs.</a:t>
            </a:r>
            <a:endParaRPr lang="en-US" sz="1600" dirty="0"/>
          </a:p>
        </p:txBody>
      </p:sp>
      <p:sp>
        <p:nvSpPr>
          <p:cNvPr id="7" name="Shape 4"/>
          <p:cNvSpPr/>
          <p:nvPr/>
        </p:nvSpPr>
        <p:spPr>
          <a:xfrm>
            <a:off x="5183743" y="4127778"/>
            <a:ext cx="4263033" cy="3511987"/>
          </a:xfrm>
          <a:prstGeom prst="roundRect">
            <a:avLst>
              <a:gd name="adj" fmla="val 2447"/>
            </a:avLst>
          </a:prstGeom>
          <a:solidFill>
            <a:srgbClr val="740B0B"/>
          </a:solidFill>
          <a:ln w="7620">
            <a:solidFill>
              <a:srgbClr val="8D2424"/>
            </a:solidFill>
            <a:prstDash val="solid"/>
          </a:ln>
        </p:spPr>
      </p:sp>
      <p:sp>
        <p:nvSpPr>
          <p:cNvPr id="8" name="Text 5"/>
          <p:cNvSpPr/>
          <p:nvPr/>
        </p:nvSpPr>
        <p:spPr>
          <a:xfrm>
            <a:off x="5395912" y="4339947"/>
            <a:ext cx="2692479" cy="336471"/>
          </a:xfrm>
          <a:prstGeom prst="rect">
            <a:avLst/>
          </a:prstGeom>
          <a:noFill/>
          <a:ln/>
        </p:spPr>
        <p:txBody>
          <a:bodyPr wrap="none" lIns="0" tIns="0" rIns="0" bIns="0" rtlCol="0" anchor="t"/>
          <a:lstStyle/>
          <a:p>
            <a:pPr indent="0" marL="0">
              <a:lnSpc>
                <a:spcPts val="2650"/>
              </a:lnSpc>
              <a:buNone/>
            </a:pPr>
            <a:r>
              <a:rPr lang="en-US" sz="2100" dirty="0">
                <a:solidFill>
                  <a:srgbClr val="FFE5E5"/>
                </a:solidFill>
                <a:latin typeface="Dela Gothic One" pitchFamily="34" charset="0"/>
                <a:ea typeface="Dela Gothic One" pitchFamily="34" charset="-122"/>
                <a:cs typeface="Dela Gothic One" pitchFamily="34" charset="-120"/>
              </a:rPr>
              <a:t>Robust Security</a:t>
            </a:r>
            <a:endParaRPr lang="en-US" sz="2100" dirty="0"/>
          </a:p>
        </p:txBody>
      </p:sp>
      <p:sp>
        <p:nvSpPr>
          <p:cNvPr id="9" name="Text 6"/>
          <p:cNvSpPr/>
          <p:nvPr/>
        </p:nvSpPr>
        <p:spPr>
          <a:xfrm>
            <a:off x="5395912" y="4799171"/>
            <a:ext cx="3838694" cy="2619375"/>
          </a:xfrm>
          <a:prstGeom prst="rect">
            <a:avLst/>
          </a:prstGeom>
          <a:noFill/>
          <a:ln/>
        </p:spPr>
        <p:txBody>
          <a:bodyPr wrap="squar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We also implemented industry-standard security measures to protect the network from internal and external threats. The combination of port security, ACL, and sport security provided a comprehensive security solution that safeguarded the network's integrity.</a:t>
            </a:r>
            <a:endParaRPr lang="en-US" sz="1600" dirty="0"/>
          </a:p>
        </p:txBody>
      </p:sp>
      <p:sp>
        <p:nvSpPr>
          <p:cNvPr id="10" name="Shape 7"/>
          <p:cNvSpPr/>
          <p:nvPr/>
        </p:nvSpPr>
        <p:spPr>
          <a:xfrm>
            <a:off x="9651325" y="4127778"/>
            <a:ext cx="4263033" cy="3511987"/>
          </a:xfrm>
          <a:prstGeom prst="roundRect">
            <a:avLst>
              <a:gd name="adj" fmla="val 2447"/>
            </a:avLst>
          </a:prstGeom>
          <a:solidFill>
            <a:srgbClr val="740B0B"/>
          </a:solidFill>
          <a:ln w="7620">
            <a:solidFill>
              <a:srgbClr val="8D2424"/>
            </a:solidFill>
            <a:prstDash val="solid"/>
          </a:ln>
        </p:spPr>
      </p:sp>
      <p:sp>
        <p:nvSpPr>
          <p:cNvPr id="11" name="Text 8"/>
          <p:cNvSpPr/>
          <p:nvPr/>
        </p:nvSpPr>
        <p:spPr>
          <a:xfrm>
            <a:off x="9863495" y="4339947"/>
            <a:ext cx="3838694" cy="672941"/>
          </a:xfrm>
          <a:prstGeom prst="rect">
            <a:avLst/>
          </a:prstGeom>
          <a:noFill/>
          <a:ln/>
        </p:spPr>
        <p:txBody>
          <a:bodyPr wrap="square" lIns="0" tIns="0" rIns="0" bIns="0" rtlCol="0" anchor="t"/>
          <a:lstStyle/>
          <a:p>
            <a:pPr indent="0" marL="0">
              <a:lnSpc>
                <a:spcPts val="2650"/>
              </a:lnSpc>
              <a:buNone/>
            </a:pPr>
            <a:r>
              <a:rPr lang="en-US" sz="2100" dirty="0">
                <a:solidFill>
                  <a:srgbClr val="FFE5E5"/>
                </a:solidFill>
                <a:latin typeface="Dela Gothic One" pitchFamily="34" charset="0"/>
                <a:ea typeface="Dela Gothic One" pitchFamily="34" charset="-122"/>
                <a:cs typeface="Dela Gothic One" pitchFamily="34" charset="-120"/>
              </a:rPr>
              <a:t>Extensive Testing and Troubleshooting</a:t>
            </a:r>
            <a:endParaRPr lang="en-US" sz="2100" dirty="0"/>
          </a:p>
        </p:txBody>
      </p:sp>
      <p:sp>
        <p:nvSpPr>
          <p:cNvPr id="12" name="Text 9"/>
          <p:cNvSpPr/>
          <p:nvPr/>
        </p:nvSpPr>
        <p:spPr>
          <a:xfrm>
            <a:off x="9863495" y="5135642"/>
            <a:ext cx="3838694" cy="2291953"/>
          </a:xfrm>
          <a:prstGeom prst="rect">
            <a:avLst/>
          </a:prstGeom>
          <a:noFill/>
          <a:ln/>
        </p:spPr>
        <p:txBody>
          <a:bodyPr wrap="square" lIns="0" tIns="0" rIns="0" bIns="0" rtlCol="0" anchor="t"/>
          <a:lstStyle/>
          <a:p>
            <a:pPr indent="0" marL="0">
              <a:lnSpc>
                <a:spcPts val="2550"/>
              </a:lnSpc>
              <a:buNone/>
            </a:pPr>
            <a:r>
              <a:rPr lang="en-US" sz="1600" dirty="0">
                <a:solidFill>
                  <a:srgbClr val="FFE5E5"/>
                </a:solidFill>
                <a:latin typeface="DM Sans" pitchFamily="34" charset="0"/>
                <a:ea typeface="DM Sans" pitchFamily="34" charset="-122"/>
                <a:cs typeface="DM Sans" pitchFamily="34" charset="-120"/>
              </a:rPr>
              <a:t>Throughout the project, we conducted thorough testing and troubleshooting to ensure the network's functionality and security. This process allowed us to identify and resolve any issues, ensuring the final network was both reliable and secure.</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7</Slides>
  <Notes>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7</vt:i4>
      </vt:variant>
    </vt:vector>
  </HeadingPairs>
  <TitlesOfParts>
    <vt:vector size="10" baseType="lpstr">
      <vt:lpstr>Arial</vt:lpstr>
      <vt:lpstr>Calibri</vt:lpstr>
      <vt:lpstr>Office Theme</vt:lpstr>
      <vt:lpstr>Slide 1</vt:lpstr>
      <vt:lpstr>Slide 2</vt:lpstr>
      <vt:lpstr>Slide 3</vt:lpstr>
      <vt:lpstr>Slide 4</vt:lpstr>
      <vt:lpstr>Slide 5</vt:lpstr>
      <vt:lpstr>Slide 6</vt:lpstr>
      <vt:lpstr>Slide 7</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2024-10-23T15:58:06Z</dcterms:created>
  <dcterms:modified xsi:type="dcterms:W3CDTF">2024-10-23T15:58:06Z</dcterms:modified>
</cp:coreProperties>
</file>